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Arimo"/>
      <p:regular r:id="rId45"/>
      <p:bold r:id="rId46"/>
      <p:italic r:id="rId47"/>
      <p:boldItalic r:id="rId48"/>
    </p:embeddedFont>
    <p:embeddedFont>
      <p:font typeface="Atkinson Hyperlegible"/>
      <p:regular r:id="rId49"/>
      <p:bold r:id="rId50"/>
      <p:italic r:id="rId51"/>
      <p:boldItalic r:id="rId52"/>
    </p:embeddedFont>
    <p:embeddedFont>
      <p:font typeface="Palanquin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Arimo-bold.fntdata"/><Relationship Id="rId45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imo-boldItalic.fntdata"/><Relationship Id="rId47" Type="http://schemas.openxmlformats.org/officeDocument/2006/relationships/font" Target="fonts/Arimo-italic.fntdata"/><Relationship Id="rId49" Type="http://schemas.openxmlformats.org/officeDocument/2006/relationships/font" Target="fonts/AtkinsonHyperlegib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tkinsonHyperlegible-italic.fntdata"/><Relationship Id="rId50" Type="http://schemas.openxmlformats.org/officeDocument/2006/relationships/font" Target="fonts/AtkinsonHyperlegible-bold.fntdata"/><Relationship Id="rId53" Type="http://schemas.openxmlformats.org/officeDocument/2006/relationships/font" Target="fonts/Palanquin-regular.fntdata"/><Relationship Id="rId52" Type="http://schemas.openxmlformats.org/officeDocument/2006/relationships/font" Target="fonts/AtkinsonHyperlegibl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Palanquin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eeea2c3b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6eeea2c3b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eeea2c3b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eeea2c3b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eeea2c3b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eeea2c3b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eeea2c3b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eeea2c3b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eeea2c3ba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eeea2c3ba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eeea2c3b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eeea2c3b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eeea2c3b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eeea2c3b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For example, background checks prevent those with criminal records or disqualifying mental health conditions from purchasing guns.</a:t>
            </a:r>
            <a:endParaRPr sz="6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eeea2c3b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eeea2c3b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eeea2c3ba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eeea2c3ba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eeea2c3b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eeea2c3b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eeea2c3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eeea2c3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Ryan: Slides 12-44 Community Educator Presentation 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eeea2c3b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eeea2c3b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eeea2c3b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6eeea2c3b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eeea2c3ba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eeea2c3ba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eeea2c3ba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eeea2c3b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6eeea2c3ba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6eeea2c3ba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*reminder: you do not need to be a policy expert, we have resources that we will provide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eeea2c3ba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6eeea2c3ba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eeea2c3ba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6eeea2c3ba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eeea2c3ba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eeea2c3ba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6eeea2c3ba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6eeea2c3b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eeea2c3b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6eeea2c3b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eeea2c3b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eeea2c3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eeea2c3ba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eeea2c3ba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6eeea2c3ba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6eeea2c3ba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6eeea2c3b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6eeea2c3b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6eeea2c3ba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6eeea2c3ba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eeea2c3b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6eeea2c3b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eeea2c3b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eeea2c3b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eeea2c3b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eeea2c3b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eeea2c3b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eeea2c3b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eeea2c3b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eeea2c3b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eeea2c3b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eeea2c3b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eeea2c3b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eeea2c3b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eeea2c3b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eeea2c3b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hasCustomPrompt="1" idx="2" type="title"/>
          </p:nvPr>
        </p:nvSpPr>
        <p:spPr>
          <a:xfrm>
            <a:off x="720000" y="1492646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/>
          <p:nvPr>
            <p:ph hasCustomPrompt="1" idx="3" type="title"/>
          </p:nvPr>
        </p:nvSpPr>
        <p:spPr>
          <a:xfrm>
            <a:off x="720000" y="2926054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hasCustomPrompt="1" idx="4" type="title"/>
          </p:nvPr>
        </p:nvSpPr>
        <p:spPr>
          <a:xfrm>
            <a:off x="2962075" y="1492646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hasCustomPrompt="1" idx="5" type="title"/>
          </p:nvPr>
        </p:nvSpPr>
        <p:spPr>
          <a:xfrm>
            <a:off x="2962075" y="2926054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hasCustomPrompt="1" idx="6" type="title"/>
          </p:nvPr>
        </p:nvSpPr>
        <p:spPr>
          <a:xfrm>
            <a:off x="5204150" y="1492646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hasCustomPrompt="1" idx="7" type="title"/>
          </p:nvPr>
        </p:nvSpPr>
        <p:spPr>
          <a:xfrm>
            <a:off x="5204150" y="2926054"/>
            <a:ext cx="914400" cy="640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720000" y="2056575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8" type="subTitle"/>
          </p:nvPr>
        </p:nvSpPr>
        <p:spPr>
          <a:xfrm>
            <a:off x="2962075" y="2056575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9" type="subTitle"/>
          </p:nvPr>
        </p:nvSpPr>
        <p:spPr>
          <a:xfrm>
            <a:off x="5204150" y="2056575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3" type="subTitle"/>
          </p:nvPr>
        </p:nvSpPr>
        <p:spPr>
          <a:xfrm>
            <a:off x="720000" y="3490050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4" type="subTitle"/>
          </p:nvPr>
        </p:nvSpPr>
        <p:spPr>
          <a:xfrm>
            <a:off x="2962075" y="3490050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5" type="subTitle"/>
          </p:nvPr>
        </p:nvSpPr>
        <p:spPr>
          <a:xfrm>
            <a:off x="5204150" y="3490050"/>
            <a:ext cx="2103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cxnSp>
        <p:nvCxnSpPr>
          <p:cNvPr id="64" name="Google Shape;64;p13"/>
          <p:cNvCxnSpPr/>
          <p:nvPr/>
        </p:nvCxnSpPr>
        <p:spPr>
          <a:xfrm>
            <a:off x="228600" y="4864425"/>
            <a:ext cx="118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8" name="Google Shape;68;p14"/>
          <p:cNvCxnSpPr/>
          <p:nvPr/>
        </p:nvCxnSpPr>
        <p:spPr>
          <a:xfrm>
            <a:off x="228600" y="4864425"/>
            <a:ext cx="1181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michiganlegalhelp.org" TargetMode="External"/><Relationship Id="rId4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Relationship Id="rId4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-457200" y="175851"/>
            <a:ext cx="100584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Safe Storage </a:t>
            </a:r>
            <a:r>
              <a:rPr b="1" lang="en" sz="5300" u="sng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WORKS</a:t>
            </a:r>
            <a:endParaRPr b="1" sz="5300" u="sng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36" name="Google Shape;136;p24"/>
          <p:cNvSpPr txBox="1"/>
          <p:nvPr/>
        </p:nvSpPr>
        <p:spPr>
          <a:xfrm>
            <a:off x="195800" y="1209975"/>
            <a:ext cx="8430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result in up to 50% reduction in youth firearm deaths.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800"/>
              <a:buFont typeface="Calibri"/>
              <a:buChar char=" "/>
            </a:pPr>
            <a:r>
              <a:rPr lang="en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Most effective against unintentional shootings, suicides, and mass shootings.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575" y="3476375"/>
            <a:ext cx="1157800" cy="11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144775" y="90851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F3F3F"/>
                </a:solidFill>
                <a:latin typeface="Palanquin"/>
                <a:ea typeface="Palanquin"/>
                <a:cs typeface="Palanquin"/>
                <a:sym typeface="Palanquin"/>
              </a:rPr>
              <a:t>Safe Storage Details</a:t>
            </a:r>
            <a:endParaRPr b="1" sz="4800">
              <a:solidFill>
                <a:srgbClr val="3F3F3F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263830" y="1120209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460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Law applies even if children are VISITING a home 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Law applies if a gun owner is VISITING a home with children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Gun must be locked up </a:t>
            </a:r>
            <a:r>
              <a:rPr i="1"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" sz="23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owner’s control.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575" y="3476375"/>
            <a:ext cx="1157800" cy="11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-457200" y="-79224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6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Safe Storage: Penalties and Enforcement</a:t>
            </a:r>
            <a:endParaRPr b="1" sz="36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 one is coming to check on whether guns are safely stored. This law is only used if a child actually gets access to a weapon.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Child access, but no injury: 5 years and $5,000 fine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Access results in injury: 10 years and $7,500 fine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Access results in death: 15 years and $10,000 fine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 "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4605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Char char=" "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575" y="3476375"/>
            <a:ext cx="1157800" cy="11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342625" y="73550"/>
            <a:ext cx="9144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6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How should I secure my firearm?</a:t>
            </a:r>
            <a:endParaRPr b="1" sz="36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259350" y="1120200"/>
            <a:ext cx="78399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610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86"/>
              <a:buFont typeface="Calibri"/>
              <a:buChar char="●"/>
            </a:pPr>
            <a:r>
              <a:rPr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Firearm should be stored</a:t>
            </a:r>
            <a:r>
              <a:rPr b="1"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UNLOADED.</a:t>
            </a:r>
            <a:endParaRPr b="1" sz="208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0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86"/>
              <a:buFont typeface="Calibri"/>
              <a:buChar char="●"/>
            </a:pPr>
            <a:r>
              <a:rPr b="1"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Gun safes</a:t>
            </a:r>
            <a:r>
              <a:rPr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with a biometric (fingerprint) lock are the best.</a:t>
            </a:r>
            <a:endParaRPr sz="208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0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86"/>
              <a:buFont typeface="Calibri"/>
              <a:buChar char="●"/>
            </a:pPr>
            <a:r>
              <a:rPr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Simple hand gun safes are available at Wal-Mart or Amazon for less than $30.</a:t>
            </a:r>
            <a:endParaRPr sz="208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0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86"/>
              <a:buFont typeface="Calibri"/>
              <a:buChar char="●"/>
            </a:pPr>
            <a:r>
              <a:rPr b="1"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Keep your safe keys ON YOU.</a:t>
            </a:r>
            <a:endParaRPr sz="208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05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86"/>
              <a:buFont typeface="Calibri"/>
              <a:buChar char="●"/>
            </a:pPr>
            <a:r>
              <a:rPr lang="en" sz="2085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Cable locks that thread through the magazine and chamber and are available free of charge at county MDHHS offices and some local health departments </a:t>
            </a:r>
            <a:endParaRPr sz="1247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3575" y="3476375"/>
            <a:ext cx="1157800" cy="11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/>
          <p:nvPr/>
        </p:nvSpPr>
        <p:spPr>
          <a:xfrm>
            <a:off x="-149400" y="-185050"/>
            <a:ext cx="9442800" cy="54297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8" name="Google Shape;168;p28"/>
          <p:cNvSpPr txBox="1"/>
          <p:nvPr/>
        </p:nvSpPr>
        <p:spPr>
          <a:xfrm>
            <a:off x="-457200" y="-185050"/>
            <a:ext cx="10058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5"/>
              <a:buNone/>
            </a:pPr>
            <a:r>
              <a:rPr b="1" lang="en" sz="4576">
                <a:latin typeface="Palanquin"/>
                <a:ea typeface="Palanquin"/>
                <a:cs typeface="Palanquin"/>
                <a:sym typeface="Palanquin"/>
              </a:rPr>
              <a:t>More Information on Safe Storage:</a:t>
            </a:r>
            <a:endParaRPr b="1" sz="4576"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3987" y="907475"/>
            <a:ext cx="4236025" cy="42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3400" y="4163500"/>
            <a:ext cx="980000" cy="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3813475"/>
            <a:ext cx="1960900" cy="126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/>
          <p:nvPr/>
        </p:nvSpPr>
        <p:spPr>
          <a:xfrm>
            <a:off x="0" y="1876031"/>
            <a:ext cx="3268200" cy="32676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3149525" y="1879500"/>
            <a:ext cx="5994600" cy="32640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110775" y="-3"/>
            <a:ext cx="10058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E48312"/>
                </a:solidFill>
                <a:latin typeface="Palanquin"/>
                <a:ea typeface="Palanquin"/>
                <a:cs typeface="Palanquin"/>
                <a:sym typeface="Palanquin"/>
              </a:rPr>
              <a:t>Universal Background Checks	</a:t>
            </a:r>
            <a:endParaRPr b="1" sz="4400">
              <a:solidFill>
                <a:srgbClr val="E4831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205375" y="1045998"/>
            <a:ext cx="10058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87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500"/>
              <a:buFont typeface="Calibri"/>
              <a:buChar char=" 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Closes the private party (or “gun show”) loophole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500"/>
              <a:buFont typeface="Calibri"/>
              <a:buChar char=" "/>
            </a:pPr>
            <a:r>
              <a:t/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 "/>
            </a:pPr>
            <a:r>
              <a:t/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600" y="2016800"/>
            <a:ext cx="4054799" cy="2986049"/>
          </a:xfrm>
          <a:prstGeom prst="rect">
            <a:avLst/>
          </a:prstGeom>
          <a:noFill/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525" y="166150"/>
            <a:ext cx="1054476" cy="10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Purpose of Background Checks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Background checks prevent people who are not legally allowed to buy a gun from purchasing one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 year, background checks stop more than 300,000 illegal gun sales.</a:t>
            </a:r>
            <a:endParaRPr b="1" sz="2385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775" y="3547525"/>
            <a:ext cx="1054476" cy="10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How to Purchase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96" name="Google Shape;196;p31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Any licensed gun dealer or police department can run the background check.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Afterwards, if the individual passes the background check, they will provide a permit to purchase.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300"/>
              <a:buFont typeface="Calibri"/>
              <a:buChar char="●"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gun dealer will require the firearm be brought in, but the police will not.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0775" y="3547525"/>
            <a:ext cx="1054476" cy="105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/>
          <p:nvPr/>
        </p:nvSpPr>
        <p:spPr>
          <a:xfrm>
            <a:off x="-149400" y="-185050"/>
            <a:ext cx="9442800" cy="54297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03" name="Google Shape;203;p32"/>
          <p:cNvSpPr txBox="1"/>
          <p:nvPr/>
        </p:nvSpPr>
        <p:spPr>
          <a:xfrm>
            <a:off x="-457200" y="97225"/>
            <a:ext cx="10058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5"/>
              <a:buNone/>
            </a:pPr>
            <a:r>
              <a:rPr b="1" lang="en" sz="3875">
                <a:latin typeface="Palanquin"/>
                <a:ea typeface="Palanquin"/>
                <a:cs typeface="Palanquin"/>
                <a:sym typeface="Palanquin"/>
              </a:rPr>
              <a:t>More Information on </a:t>
            </a:r>
            <a:endParaRPr b="1" sz="3875"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55"/>
              <a:buNone/>
            </a:pPr>
            <a:r>
              <a:rPr b="1" lang="en" sz="3875">
                <a:latin typeface="Palanquin"/>
                <a:ea typeface="Palanquin"/>
                <a:cs typeface="Palanquin"/>
                <a:sym typeface="Palanquin"/>
              </a:rPr>
              <a:t>Universal Background Checks:</a:t>
            </a:r>
            <a:endParaRPr b="1" sz="3875"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5513" y="1150525"/>
            <a:ext cx="3992974" cy="399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9525" y="4023775"/>
            <a:ext cx="1054476" cy="105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3813475"/>
            <a:ext cx="1960900" cy="126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0" y="2280501"/>
            <a:ext cx="3268200" cy="28632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3149525" y="2283540"/>
            <a:ext cx="5994600" cy="28599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110775" y="-3"/>
            <a:ext cx="10058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48312"/>
                </a:solidFill>
                <a:latin typeface="Palanquin"/>
                <a:ea typeface="Palanquin"/>
                <a:cs typeface="Palanquin"/>
                <a:sym typeface="Palanquin"/>
              </a:rPr>
              <a:t>Extreme Risk Protection Orders		</a:t>
            </a:r>
            <a:endParaRPr b="1" sz="4200">
              <a:solidFill>
                <a:srgbClr val="E4831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205375" y="1046000"/>
            <a:ext cx="8687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134937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Calibri"/>
              <a:buChar char=" 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Allows family, law enforcement, medical professionals, and more to petition the court to temporarily remove the firearms of someone who has become a significant threat to themselves or others.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4937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Char char=" "/>
            </a:pPr>
            <a:r>
              <a:t/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900" y="2489505"/>
            <a:ext cx="3268200" cy="24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428" y="92374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812"/>
            <a:ext cx="9144002" cy="39996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331950" y="179150"/>
            <a:ext cx="84801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Community Educator Training</a:t>
            </a:r>
            <a:endParaRPr sz="100">
              <a:solidFill>
                <a:srgbClr val="5B5B5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ERPOs Save Lives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 suicide is prevented for every 10-20 reports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ERPO’s have been used in Michigan to stop abusers and in other states to prevent suicides, domestic violence, interpersonal violence, and mass violence.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*You don’t have to be a policy expert, we will support you </a:t>
            </a:r>
            <a:endParaRPr b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and provide resources.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When to Use an ERPO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Someone exhibits suicidal ideation, thoughts, planning, etc.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Domestic violence.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Threats of interpersonal or mass violence.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Signs of a severe mental health crisis.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Who Can File an ERPO in Michigan?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39" name="Google Shape;239;p36"/>
          <p:cNvSpPr txBox="1"/>
          <p:nvPr/>
        </p:nvSpPr>
        <p:spPr>
          <a:xfrm>
            <a:off x="259351" y="1120200"/>
            <a:ext cx="8625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Family members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Romantic partner or ex-romantic partner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Those who live with the at-risk individual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Law enforcement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Health professionals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What is needed to file an ERPO?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259350" y="1120200"/>
            <a:ext cx="81255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form “Complaint for Extreme Risk Protection Order”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Evidence that the subject has become a danger to themselves or others.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Police reports, text messages, or any other documents.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Statements from witnesses, including the petitioner.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54" name="Google Shape;254;p38"/>
          <p:cNvSpPr txBox="1"/>
          <p:nvPr/>
        </p:nvSpPr>
        <p:spPr>
          <a:xfrm>
            <a:off x="-457200" y="428376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ERPO Forms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9700" y="1790587"/>
            <a:ext cx="2564600" cy="25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 txBox="1"/>
          <p:nvPr/>
        </p:nvSpPr>
        <p:spPr>
          <a:xfrm>
            <a:off x="537575" y="1043150"/>
            <a:ext cx="45621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Step by step ERPO filing process:</a:t>
            </a:r>
            <a:endParaRPr sz="23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63" name="Google Shape;263;p39"/>
          <p:cNvSpPr txBox="1"/>
          <p:nvPr/>
        </p:nvSpPr>
        <p:spPr>
          <a:xfrm>
            <a:off x="-457200" y="1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The ERPO Hearing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64" name="Google Shape;264;p39"/>
          <p:cNvSpPr txBox="1"/>
          <p:nvPr/>
        </p:nvSpPr>
        <p:spPr>
          <a:xfrm>
            <a:off x="259350" y="1120200"/>
            <a:ext cx="8569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There is a hearing before a judge based on the evidence presented.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the order is not “ex parte” (emergency), both sides can present evidence.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1" name="Google Shape;271;p40"/>
          <p:cNvSpPr txBox="1"/>
          <p:nvPr/>
        </p:nvSpPr>
        <p:spPr>
          <a:xfrm>
            <a:off x="-457200" y="1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“Ex Parte” = Emergency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287100" y="1124075"/>
            <a:ext cx="8569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you ask for an “ex parte” order, the judge will decide before a hearing.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is to be used when there is an immediate threat.</a:t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79" name="Google Shape;279;p41"/>
          <p:cNvSpPr txBox="1"/>
          <p:nvPr/>
        </p:nvSpPr>
        <p:spPr>
          <a:xfrm>
            <a:off x="-457200" y="1"/>
            <a:ext cx="10058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After The ERPO Hearing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259350" y="1120200"/>
            <a:ext cx="8569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E48312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the judge grants the order, the subject will be ordered to turn their weapons in to the police or the police may collect the weapon immediately.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48312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subject cannot possess or purchase firearms for 1 year. 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1000"/>
              </a:spcAft>
              <a:buClr>
                <a:srgbClr val="E48312"/>
              </a:buClr>
              <a:buSzPts val="2500"/>
              <a:buFont typeface="Calibri"/>
              <a:buChar char="●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subject can appeal if they disagree.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8678" y="3727749"/>
            <a:ext cx="1065248" cy="9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/>
          <p:nvPr/>
        </p:nvSpPr>
        <p:spPr>
          <a:xfrm>
            <a:off x="-149400" y="-74975"/>
            <a:ext cx="9442800" cy="15849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88" name="Google Shape;288;p42"/>
          <p:cNvSpPr txBox="1"/>
          <p:nvPr/>
        </p:nvSpPr>
        <p:spPr>
          <a:xfrm>
            <a:off x="73650" y="0"/>
            <a:ext cx="89967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5"/>
              <a:buNone/>
            </a:pPr>
            <a:r>
              <a:rPr b="1" lang="en" sz="3980">
                <a:solidFill>
                  <a:schemeClr val="accent6"/>
                </a:solidFill>
                <a:latin typeface="Palanquin"/>
                <a:ea typeface="Palanquin"/>
                <a:cs typeface="Palanquin"/>
                <a:sym typeface="Palanquin"/>
              </a:rPr>
              <a:t>Extreme Risk Protection Order (ERPO)</a:t>
            </a:r>
            <a:endParaRPr b="1" sz="3980">
              <a:solidFill>
                <a:schemeClr val="accent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5"/>
              <a:buNone/>
            </a:pPr>
            <a:r>
              <a:rPr b="1" lang="en" sz="3980">
                <a:solidFill>
                  <a:schemeClr val="accent6"/>
                </a:solidFill>
                <a:latin typeface="Palanquin"/>
                <a:ea typeface="Palanquin"/>
                <a:cs typeface="Palanquin"/>
                <a:sym typeface="Palanquin"/>
              </a:rPr>
              <a:t>+ </a:t>
            </a:r>
            <a:endParaRPr b="1" sz="3980">
              <a:solidFill>
                <a:schemeClr val="accent6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25"/>
              <a:buNone/>
            </a:pPr>
            <a:r>
              <a:rPr b="1" lang="en" sz="3980">
                <a:solidFill>
                  <a:schemeClr val="accent6"/>
                </a:solidFill>
                <a:latin typeface="Palanquin"/>
                <a:ea typeface="Palanquin"/>
                <a:cs typeface="Palanquin"/>
                <a:sym typeface="Palanquin"/>
              </a:rPr>
              <a:t>Personal Protection Order (PPO)</a:t>
            </a:r>
            <a:endParaRPr b="1" sz="3980">
              <a:solidFill>
                <a:schemeClr val="accent6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287100" y="1509850"/>
            <a:ext cx="85698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ERPO’s only deal with guns.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Personal Protection Orders (sometimes called a restraining order)                                                   can ALSO order that a subject stay away from you or not contact you.                                                A judge can impose other restrictions to protect you.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individuals may want to consider filing a PPO and ERPO together.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PPO resources: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www.michiganlegalhelp.org</a:t>
            </a: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9066" y="3887650"/>
            <a:ext cx="961284" cy="86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/>
          <p:nvPr/>
        </p:nvSpPr>
        <p:spPr>
          <a:xfrm>
            <a:off x="-149400" y="-185050"/>
            <a:ext cx="9442800" cy="54297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96" name="Google Shape;296;p43"/>
          <p:cNvSpPr txBox="1"/>
          <p:nvPr/>
        </p:nvSpPr>
        <p:spPr>
          <a:xfrm>
            <a:off x="-457200" y="0"/>
            <a:ext cx="10058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4680">
                <a:latin typeface="Palanquin"/>
                <a:ea typeface="Palanquin"/>
                <a:cs typeface="Palanquin"/>
                <a:sym typeface="Palanquin"/>
              </a:rPr>
              <a:t>More Information on ERPOs:</a:t>
            </a:r>
            <a:endParaRPr b="1" sz="4680"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78753" y="4092874"/>
            <a:ext cx="1065248" cy="9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1450" y="1220050"/>
            <a:ext cx="3461099" cy="346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3813475"/>
            <a:ext cx="1960900" cy="126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at This Week's Mass Shooting Can Teach Us About School Safety"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77" y="-84253"/>
            <a:ext cx="4004136" cy="2669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un, Fight, Hide.' Inside the 4 hours of lockdown at Michigan State  University | PBS NewsHour" id="86" name="Google Shape;8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802" y="-149462"/>
            <a:ext cx="4493827" cy="2799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gil held for woman gunned down in Saline parking lot" id="87" name="Google Shape;87;p17"/>
          <p:cNvPicPr preferRelativeResize="0"/>
          <p:nvPr/>
        </p:nvPicPr>
        <p:blipFill rotWithShape="1">
          <a:blip r:embed="rId5">
            <a:alphaModFix/>
          </a:blip>
          <a:srcRect b="0" l="0" r="0" t="7902"/>
          <a:stretch/>
        </p:blipFill>
        <p:spPr>
          <a:xfrm>
            <a:off x="181175" y="2650401"/>
            <a:ext cx="3621550" cy="25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3375" y="2748835"/>
            <a:ext cx="4814303" cy="250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/>
          <p:nvPr/>
        </p:nvSpPr>
        <p:spPr>
          <a:xfrm>
            <a:off x="0" y="2280501"/>
            <a:ext cx="3268200" cy="28632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5" name="Google Shape;305;p44"/>
          <p:cNvSpPr/>
          <p:nvPr/>
        </p:nvSpPr>
        <p:spPr>
          <a:xfrm>
            <a:off x="3149525" y="2283540"/>
            <a:ext cx="5994600" cy="28599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06" name="Google Shape;306;p44"/>
          <p:cNvSpPr txBox="1"/>
          <p:nvPr/>
        </p:nvSpPr>
        <p:spPr>
          <a:xfrm>
            <a:off x="205375" y="117300"/>
            <a:ext cx="79722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E48312"/>
                </a:solidFill>
                <a:latin typeface="Palanquin"/>
                <a:ea typeface="Palanquin"/>
                <a:cs typeface="Palanquin"/>
                <a:sym typeface="Palanquin"/>
              </a:rPr>
              <a:t>Domestic Violence Firearm Protection		</a:t>
            </a:r>
            <a:endParaRPr b="1" sz="4200">
              <a:solidFill>
                <a:srgbClr val="E4831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07" name="Google Shape;307;p44"/>
          <p:cNvSpPr txBox="1"/>
          <p:nvPr/>
        </p:nvSpPr>
        <p:spPr>
          <a:xfrm>
            <a:off x="205375" y="1046000"/>
            <a:ext cx="8687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-1587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500"/>
              <a:buFont typeface="Calibri"/>
              <a:buChar char=" "/>
            </a:pP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Anyone convicted of a domestic violence felony OR </a:t>
            </a:r>
            <a:r>
              <a:rPr lang="en" sz="25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misdemeanor </a:t>
            </a:r>
            <a:r>
              <a:rPr lang="en" sz="2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cannot possess or own firearms for 8 years after the completion of their sentence.</a:t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75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00"/>
              <a:buFont typeface="Calibri"/>
              <a:buChar char=" "/>
            </a:pPr>
            <a:r>
              <a:t/>
            </a:r>
            <a:endParaRPr sz="2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924" y="2436262"/>
            <a:ext cx="4536301" cy="255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775" y="58650"/>
            <a:ext cx="837000" cy="8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15" name="Google Shape;315;p45"/>
          <p:cNvSpPr txBox="1"/>
          <p:nvPr/>
        </p:nvSpPr>
        <p:spPr>
          <a:xfrm>
            <a:off x="-457200" y="175500"/>
            <a:ext cx="10058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398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Domestic Violence Homicide</a:t>
            </a:r>
            <a:endParaRPr b="1" sz="398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430650" y="1382850"/>
            <a:ext cx="82827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70 Michigan women and children are killed each year by an abuser with a gun.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Domestic abuse is 5 times more likely to turn deadly if the abuser has access to a firearm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625" y="3760650"/>
            <a:ext cx="947775" cy="9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23" name="Google Shape;323;p46"/>
          <p:cNvSpPr txBox="1"/>
          <p:nvPr/>
        </p:nvSpPr>
        <p:spPr>
          <a:xfrm>
            <a:off x="-457200" y="0"/>
            <a:ext cx="10058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r>
              <a:rPr b="1" lang="en" sz="3381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Activating the Domestic Violence Protection</a:t>
            </a:r>
            <a:endParaRPr b="1" sz="3381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24" name="Google Shape;324;p46"/>
          <p:cNvSpPr txBox="1"/>
          <p:nvPr/>
        </p:nvSpPr>
        <p:spPr>
          <a:xfrm>
            <a:off x="430650" y="1382850"/>
            <a:ext cx="8282700" cy="23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DV law prevents the abuser from buying new guns, but does not remove any that they already have.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ERPO can be filed to ensure the removal of firearms the abuser currently has.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9625" y="3760650"/>
            <a:ext cx="947775" cy="9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/>
          <p:nvPr/>
        </p:nvSpPr>
        <p:spPr>
          <a:xfrm>
            <a:off x="-149400" y="-185050"/>
            <a:ext cx="9442800" cy="54297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-457200" y="-95250"/>
            <a:ext cx="100584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4680">
                <a:latin typeface="Palanquin"/>
                <a:ea typeface="Palanquin"/>
                <a:cs typeface="Palanquin"/>
                <a:sym typeface="Palanquin"/>
              </a:rPr>
              <a:t>More Information on the DV law:</a:t>
            </a:r>
            <a:endParaRPr b="1" sz="4680"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332" name="Google Shape;33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325" y="1053300"/>
            <a:ext cx="3999350" cy="399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8375" y="4104875"/>
            <a:ext cx="947775" cy="9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" y="3813475"/>
            <a:ext cx="1960900" cy="126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/>
          <p:nvPr>
            <p:ph type="title"/>
          </p:nvPr>
        </p:nvSpPr>
        <p:spPr>
          <a:xfrm>
            <a:off x="1683450" y="1045125"/>
            <a:ext cx="57771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10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What can you do?</a:t>
            </a:r>
            <a:endParaRPr b="1" sz="510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340" name="Google Shape;340;p48"/>
          <p:cNvSpPr txBox="1"/>
          <p:nvPr>
            <p:ph idx="1" type="subTitle"/>
          </p:nvPr>
        </p:nvSpPr>
        <p:spPr>
          <a:xfrm>
            <a:off x="2201925" y="2158051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Register and vote!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Become a community educator.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Help us work with your schools and police departments.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48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PRESENTATION</a:t>
            </a:r>
            <a:endParaRPr/>
          </a:p>
        </p:txBody>
      </p:sp>
      <p:sp>
        <p:nvSpPr>
          <p:cNvPr id="347" name="Google Shape;347;p4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51858" t="11606"/>
          <a:stretch/>
        </p:blipFill>
        <p:spPr>
          <a:xfrm>
            <a:off x="255150" y="805223"/>
            <a:ext cx="5127723" cy="30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-732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5605450" y="805225"/>
            <a:ext cx="3316800" cy="4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</a:t>
            </a:r>
            <a:r>
              <a:rPr b="1"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1200 people</a:t>
            </a: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killed by guns each year in Michigan.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750" y="693915"/>
            <a:ext cx="7466499" cy="375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825" y="1059175"/>
            <a:ext cx="6878350" cy="30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-149400" y="4819200"/>
            <a:ext cx="9442800" cy="4254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27175"/>
            <a:ext cx="4473948" cy="33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3950" y="0"/>
            <a:ext cx="4670050" cy="311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77775" y="1413600"/>
            <a:ext cx="2548800" cy="23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rgbClr val="5B5B5B"/>
                </a:solidFill>
                <a:latin typeface="Palanquin"/>
                <a:ea typeface="Palanquin"/>
                <a:cs typeface="Palanquin"/>
                <a:sym typeface="Palanquin"/>
              </a:rPr>
              <a:t>New Laws:</a:t>
            </a:r>
            <a:endParaRPr b="1" sz="7000">
              <a:solidFill>
                <a:srgbClr val="5B5B5B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562" y="0"/>
            <a:ext cx="506243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0" y="1876031"/>
            <a:ext cx="3268200" cy="32676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3149525" y="1879500"/>
            <a:ext cx="5994600" cy="3264000"/>
          </a:xfrm>
          <a:prstGeom prst="rect">
            <a:avLst/>
          </a:prstGeom>
          <a:solidFill>
            <a:srgbClr val="E48312"/>
          </a:solidFill>
          <a:ln cap="flat" cmpd="sng" w="9525">
            <a:solidFill>
              <a:srgbClr val="E483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144775" y="-3"/>
            <a:ext cx="100584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E48312"/>
                </a:solidFill>
                <a:latin typeface="Palanquin"/>
                <a:ea typeface="Palanquin"/>
                <a:cs typeface="Palanquin"/>
                <a:sym typeface="Palanquin"/>
              </a:rPr>
              <a:t>Safe Storage	</a:t>
            </a:r>
            <a:endParaRPr b="1" sz="4800">
              <a:solidFill>
                <a:srgbClr val="E4831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189500" y="1220623"/>
            <a:ext cx="100584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200"/>
              <a:buFont typeface="Calibri"/>
              <a:buChar char=" "/>
            </a:pPr>
            <a:r>
              <a:rPr lang="en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Requires guns in homes with children to be secured with a lock or in a safe.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alwart Digital Safe - Electronic Steel Safe with Keypad - Protects  Valuables - Home, Business &amp; Reviews | Wayfair"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98" y="2065252"/>
            <a:ext cx="2889105" cy="2889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.com : Lockdown 15 Inch Cable Gun Lock with Non-Marring, California  DOJ Approved Design and Keyed Padlock for Secured Storage of Rifles,  Pistols or Shotguns : Sports &amp; Outdoors" id="129" name="Google Shape;12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5016" y="2062281"/>
            <a:ext cx="3268113" cy="289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3200" y="97125"/>
            <a:ext cx="953400" cy="9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